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24" r:id="rId3"/>
    <p:sldId id="521" r:id="rId4"/>
    <p:sldId id="522" r:id="rId5"/>
    <p:sldId id="525" r:id="rId6"/>
    <p:sldId id="523" r:id="rId7"/>
    <p:sldId id="526" r:id="rId8"/>
    <p:sldId id="527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24"/>
            <p14:sldId id="521"/>
            <p14:sldId id="522"/>
            <p14:sldId id="525"/>
            <p14:sldId id="523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FF00FF"/>
    <a:srgbClr val="00CC00"/>
    <a:srgbClr val="00FFFF"/>
    <a:srgbClr val="0066FF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349" autoAdjust="0"/>
  </p:normalViewPr>
  <p:slideViewPr>
    <p:cSldViewPr snapToGrid="0" snapToObjects="1">
      <p:cViewPr varScale="1">
        <p:scale>
          <a:sx n="98" d="100"/>
          <a:sy n="98" d="100"/>
        </p:scale>
        <p:origin x="168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2024-03-30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2024-03-30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/>
              <a:t>rustc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Rust variables can’t be accessed when they lose ownership! This is a key difference.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the name variable also becomes invalid in the main function when passed to </a:t>
            </a:r>
            <a:r>
              <a:rPr lang="en-US" dirty="0" err="1"/>
              <a:t>dupe_name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4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5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4371911" cy="808067"/>
          </a:xfrm>
        </p:spPr>
        <p:txBody>
          <a:bodyPr/>
          <a:lstStyle/>
          <a:p>
            <a:r>
              <a:rPr lang="en-US" sz="6000" dirty="0"/>
              <a:t>Rust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5159849" cy="656892"/>
          </a:xfrm>
        </p:spPr>
        <p:txBody>
          <a:bodyPr/>
          <a:lstStyle/>
          <a:p>
            <a:r>
              <a:rPr lang="en-US" sz="3600" dirty="0"/>
              <a:t>An Introduction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1F923D-CFE5-F5B3-A865-7B1B74CCEB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8826" y="1417250"/>
            <a:ext cx="2438401" cy="16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6B63DF-0B8B-4307-9D2E-E0A915C9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977724"/>
            <a:ext cx="7734300" cy="4248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Many will find Rust’s syntax similar to that of its C-family siblings….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A5FD9-33B0-40DA-A2FA-B518C18F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2671"/>
            <a:ext cx="8564088" cy="645879"/>
          </a:xfrm>
        </p:spPr>
        <p:txBody>
          <a:bodyPr/>
          <a:lstStyle/>
          <a:p>
            <a:r>
              <a:rPr lang="en-US" dirty="0"/>
              <a:t>Rust: C-Family, Ownership-Based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4C02E-7BF3-4A08-A262-35A7076E4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EDAA0-BAFD-4C2F-815E-B0065F9B3ABF}"/>
              </a:ext>
            </a:extLst>
          </p:cNvPr>
          <p:cNvSpPr txBox="1"/>
          <p:nvPr/>
        </p:nvSpPr>
        <p:spPr>
          <a:xfrm>
            <a:off x="599226" y="1405552"/>
            <a:ext cx="353338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"Hello, Rusty World!"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alpha = 5;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mut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beta = alpha;</a:t>
            </a:r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beta = alpha + beta;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"Numbers are {}, {}"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alpha, beta);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0588B-3358-4A2B-8949-8C944EA8FE88}"/>
              </a:ext>
            </a:extLst>
          </p:cNvPr>
          <p:cNvSpPr txBox="1"/>
          <p:nvPr/>
        </p:nvSpPr>
        <p:spPr>
          <a:xfrm>
            <a:off x="4205887" y="1405552"/>
            <a:ext cx="423153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rustc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-o hello hello.rs </a:t>
            </a:r>
          </a:p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./hello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Hello, Rusty World!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Numbers are 5, 10</a:t>
            </a:r>
          </a:p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9ED889B-4FF3-4761-B0B4-2B8E52BDDCD3}"/>
              </a:ext>
            </a:extLst>
          </p:cNvPr>
          <p:cNvSpPr txBox="1">
            <a:spLocks/>
          </p:cNvSpPr>
          <p:nvPr/>
        </p:nvSpPr>
        <p:spPr bwMode="auto">
          <a:xfrm>
            <a:off x="704850" y="2685966"/>
            <a:ext cx="7734300" cy="42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…but not exactly the same: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D21EF-537C-428F-A96C-00353180BB8B}"/>
              </a:ext>
            </a:extLst>
          </p:cNvPr>
          <p:cNvSpPr txBox="1"/>
          <p:nvPr/>
        </p:nvSpPr>
        <p:spPr>
          <a:xfrm>
            <a:off x="599226" y="3074114"/>
            <a:ext cx="3533386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alpha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"Important message!!!"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beta = alpha;</a:t>
            </a:r>
          </a:p>
          <a:p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"Hello, Rusty World!"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"Values are {}, {}"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alpha, beta);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9B4E8-614E-46D1-9504-9F55E5F91320}"/>
              </a:ext>
            </a:extLst>
          </p:cNvPr>
          <p:cNvSpPr txBox="1"/>
          <p:nvPr/>
        </p:nvSpPr>
        <p:spPr>
          <a:xfrm>
            <a:off x="4218772" y="3074114"/>
            <a:ext cx="4218646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rustc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-o hello2 hello2.rs </a:t>
            </a:r>
          </a:p>
          <a:p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error[E0382]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: borrow of moved value: `alpha`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--&gt;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hello2.rs:6:35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4 |   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let alpha = String(from("Hello, Rusty World!");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|        ----- move occurs because `alpha` has type...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5 |   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let beta = alpha;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|               ----- value moved here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6 |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!("Values are {}, {}", alpha, beta);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|                                  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^^^^^ value borrowed…</a:t>
            </a:r>
          </a:p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1401C15-406A-4598-A6D2-B1B14376BEB9}"/>
              </a:ext>
            </a:extLst>
          </p:cNvPr>
          <p:cNvSpPr txBox="1">
            <a:spLocks/>
          </p:cNvSpPr>
          <p:nvPr/>
        </p:nvSpPr>
        <p:spPr bwMode="auto">
          <a:xfrm>
            <a:off x="703118" y="4634980"/>
            <a:ext cx="7734300" cy="42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Fixed-size types have the Copy attribute – so they can be assigned.</a:t>
            </a:r>
          </a:p>
        </p:txBody>
      </p:sp>
    </p:spTree>
    <p:extLst>
      <p:ext uri="{BB962C8B-B14F-4D97-AF65-F5344CB8AC3E}">
        <p14:creationId xmlns:p14="http://schemas.microsoft.com/office/powerpoint/2010/main" val="220623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6B63DF-0B8B-4307-9D2E-E0A915C9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959914"/>
            <a:ext cx="7734300" cy="4248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use functions and have similar IO to C/C++.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A5FD9-33B0-40DA-A2FA-B518C18F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01105"/>
            <a:ext cx="8564088" cy="645879"/>
          </a:xfrm>
        </p:spPr>
        <p:txBody>
          <a:bodyPr/>
          <a:lstStyle/>
          <a:p>
            <a:r>
              <a:rPr lang="en-US" dirty="0"/>
              <a:t>General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4C02E-7BF3-4A08-A262-35A7076E4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EDAA0-BAFD-4C2F-815E-B0065F9B3ABF}"/>
              </a:ext>
            </a:extLst>
          </p:cNvPr>
          <p:cNvSpPr txBox="1"/>
          <p:nvPr/>
        </p:nvSpPr>
        <p:spPr>
          <a:xfrm>
            <a:off x="896110" y="1422939"/>
            <a:ext cx="3295879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use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std::io;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"UNSUBSCRIBE"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if a == b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"Why are there two {}s"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061F8-373D-4346-B02F-FB6867B4264F}"/>
              </a:ext>
            </a:extLst>
          </p:cNvPr>
          <p:cNvSpPr txBox="1"/>
          <p:nvPr/>
        </p:nvSpPr>
        <p:spPr>
          <a:xfrm>
            <a:off x="4247536" y="2648453"/>
            <a:ext cx="4053315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rustc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-o hello hello.rs 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warning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unused `std::result::Result` that must be used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--&gt;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hello1.rs:19:5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19 |    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io::stdin().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read_line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(&amp;mut name);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./hello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UNSUBSCRIBE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Who are you trying to reach?</a:t>
            </a:r>
          </a:p>
          <a:p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Garrett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Who are you trying to reach?</a:t>
            </a:r>
          </a:p>
          <a:p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Garrett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Why are there two Garretts</a:t>
            </a:r>
          </a:p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F5195-00B8-4AFF-A5B5-97CCBA80B6F9}"/>
              </a:ext>
            </a:extLst>
          </p:cNvPr>
          <p:cNvSpPr txBox="1"/>
          <p:nvPr/>
        </p:nvSpPr>
        <p:spPr>
          <a:xfrm>
            <a:off x="4191989" y="1422939"/>
            <a:ext cx="4108862" cy="11695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get_name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-&gt;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 String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 mut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::new();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"Who are you trying to reach?"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io::stdin().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read_line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(&amp;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mut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39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6B63DF-0B8B-4307-9D2E-E0A915C9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47" y="1108625"/>
            <a:ext cx="8195706" cy="4248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Surprise! Rust enforces memory checks on… like… everything.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A5FD9-33B0-40DA-A2FA-B518C18F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4237"/>
            <a:ext cx="8564088" cy="645879"/>
          </a:xfrm>
        </p:spPr>
        <p:txBody>
          <a:bodyPr/>
          <a:lstStyle/>
          <a:p>
            <a:r>
              <a:rPr lang="en-US" dirty="0"/>
              <a:t>Rust: CHECK EVERYTHING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4C02E-7BF3-4A08-A262-35A7076E4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EDAA0-BAFD-4C2F-815E-B0065F9B3ABF}"/>
              </a:ext>
            </a:extLst>
          </p:cNvPr>
          <p:cNvSpPr txBox="1"/>
          <p:nvPr/>
        </p:nvSpPr>
        <p:spPr>
          <a:xfrm>
            <a:off x="907986" y="1512009"/>
            <a:ext cx="3313692" cy="22467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use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std::{io, io::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use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std::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Vec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"UNSUBSCRIBE"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(a, b)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dupe_name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(name);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if a == b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"Why are there two {}s"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7EC47-FB59-4335-9686-3FC38167CCBF}"/>
              </a:ext>
            </a:extLst>
          </p:cNvPr>
          <p:cNvSpPr txBox="1"/>
          <p:nvPr/>
        </p:nvSpPr>
        <p:spPr>
          <a:xfrm>
            <a:off x="4221678" y="1512009"/>
            <a:ext cx="4020738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get_name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-&gt;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 String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 mut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::new();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"Who are you trying to reach?"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io::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stdout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().flush().unwrap();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io::stdin().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read_line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(&amp;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mut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name).expect(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"Error!"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dupe_name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(name: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-&gt; (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 mut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names = 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Vec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::new();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for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0..2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names.push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name.clone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names.pop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().unwrap(),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names.pop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().unwrap());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0588B-3358-4A2B-8949-8C944EA8FE88}"/>
              </a:ext>
            </a:extLst>
          </p:cNvPr>
          <p:cNvSpPr txBox="1"/>
          <p:nvPr/>
        </p:nvSpPr>
        <p:spPr>
          <a:xfrm>
            <a:off x="910485" y="3820333"/>
            <a:ext cx="3198377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./hello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UNSUBSCRIBE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Who are you trying to reach?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Garrett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Why are there two Garretts</a:t>
            </a:r>
          </a:p>
        </p:txBody>
      </p:sp>
    </p:spTree>
    <p:extLst>
      <p:ext uri="{BB962C8B-B14F-4D97-AF65-F5344CB8AC3E}">
        <p14:creationId xmlns:p14="http://schemas.microsoft.com/office/powerpoint/2010/main" val="282511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6B63DF-0B8B-4307-9D2E-E0A915C9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20236"/>
            <a:ext cx="7734300" cy="4248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References in Rust allow values to be borrowed without transferring.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A5FD9-33B0-40DA-A2FA-B518C18F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4237"/>
            <a:ext cx="8564088" cy="645879"/>
          </a:xfrm>
        </p:spPr>
        <p:txBody>
          <a:bodyPr/>
          <a:lstStyle/>
          <a:p>
            <a:r>
              <a:rPr lang="en-US" dirty="0"/>
              <a:t>Sharing Through Borrowing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4C02E-7BF3-4A08-A262-35A7076E4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EDAA0-BAFD-4C2F-815E-B0065F9B3ABF}"/>
              </a:ext>
            </a:extLst>
          </p:cNvPr>
          <p:cNvSpPr txBox="1"/>
          <p:nvPr/>
        </p:nvSpPr>
        <p:spPr>
          <a:xfrm>
            <a:off x="1590817" y="1557651"/>
            <a:ext cx="3040560" cy="11695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::from(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"Hello"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print_borrowed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(&amp;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"From main: {}"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 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7EC47-FB59-4335-9686-3FC38167CCBF}"/>
              </a:ext>
            </a:extLst>
          </p:cNvPr>
          <p:cNvSpPr txBox="1"/>
          <p:nvPr/>
        </p:nvSpPr>
        <p:spPr>
          <a:xfrm>
            <a:off x="4631377" y="1557651"/>
            <a:ext cx="292180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print_borrowed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to_print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&amp;String)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"Borrowed: {}"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to_print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 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0588B-3358-4A2B-8949-8C944EA8FE88}"/>
              </a:ext>
            </a:extLst>
          </p:cNvPr>
          <p:cNvSpPr txBox="1"/>
          <p:nvPr/>
        </p:nvSpPr>
        <p:spPr>
          <a:xfrm>
            <a:off x="4702627" y="2327092"/>
            <a:ext cx="2850555" cy="4001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Borrowed: Hello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main: Hello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72D68-BFC9-47F1-8DC0-7D6B1B75BD3D}"/>
              </a:ext>
            </a:extLst>
          </p:cNvPr>
          <p:cNvSpPr txBox="1"/>
          <p:nvPr/>
        </p:nvSpPr>
        <p:spPr>
          <a:xfrm>
            <a:off x="652187" y="3264205"/>
            <a:ext cx="3361193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::from(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"Hello"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borrow1 = &amp;mut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let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borrow2 = &amp;mut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"MS, B1, B2: {} {} {}"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borrow1, borrow2); 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F03D0-CA6B-4260-BBEF-3C55C1A2926F}"/>
              </a:ext>
            </a:extLst>
          </p:cNvPr>
          <p:cNvSpPr txBox="1"/>
          <p:nvPr/>
        </p:nvSpPr>
        <p:spPr>
          <a:xfrm>
            <a:off x="4108645" y="3264205"/>
            <a:ext cx="4383167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error[E0499]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: cannot borrow `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` as mutable more than…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--&gt;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borrow.rs:5:19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4 |   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let borrow1 = &amp;mut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|                  -------------- first mutable borrow...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5 |   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let borrow2 = $mut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|                  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^^^^^^^^^^^^^^ second mutable borrow...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6 |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!("MS, B1, B2: {} {} {}",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borrow1,… 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|                                  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         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 …</a:t>
            </a:r>
            <a:endParaRPr lang="en-US" sz="10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59F69047-0238-41CB-A33F-0922EA13E4F3}"/>
              </a:ext>
            </a:extLst>
          </p:cNvPr>
          <p:cNvSpPr txBox="1">
            <a:spLocks/>
          </p:cNvSpPr>
          <p:nvPr/>
        </p:nvSpPr>
        <p:spPr bwMode="auto">
          <a:xfrm>
            <a:off x="704850" y="2839329"/>
            <a:ext cx="7734300" cy="42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…but mutable references (“borrows”) are limited to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135660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414478-5D56-40EF-9D0A-28E7AA1CF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91106"/>
            <a:ext cx="7734300" cy="3536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Rust supports several scalar, compound, and reference types.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B7E76-22A2-4723-A690-40F13899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B6D68-9A43-4264-8D19-82298D26E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10BB07-4635-4D5B-B50E-240280C4F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252946"/>
              </p:ext>
            </p:extLst>
          </p:nvPr>
        </p:nvGraphicFramePr>
        <p:xfrm>
          <a:off x="1274619" y="1869787"/>
          <a:ext cx="30949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145377893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1626989600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293179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5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i8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u8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i16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u16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u32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6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i64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u64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2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i128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u128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0448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B746AC6C-2F69-4E9B-969E-7401D5FA8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371498"/>
              </p:ext>
            </p:extLst>
          </p:nvPr>
        </p:nvGraphicFramePr>
        <p:xfrm>
          <a:off x="4556810" y="1869787"/>
          <a:ext cx="35394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145377893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1626989600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93179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5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f32,f64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'2.5'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'Z'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(1,2.5)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6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[1; 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2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i128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u128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044834"/>
                  </a:ext>
                </a:extLst>
              </a:tr>
            </a:tbl>
          </a:graphicData>
        </a:graphic>
      </p:graphicFrame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AC12BE3-7BC9-4886-8A3E-C782566FA971}"/>
              </a:ext>
            </a:extLst>
          </p:cNvPr>
          <p:cNvSpPr txBox="1">
            <a:spLocks/>
          </p:cNvSpPr>
          <p:nvPr/>
        </p:nvSpPr>
        <p:spPr bwMode="auto">
          <a:xfrm>
            <a:off x="689660" y="4228777"/>
            <a:ext cx="7734300" cy="35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Like C++, Rust has a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 type that can have values of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19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AD0CAD-5A60-4DE8-870B-01079179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97044"/>
            <a:ext cx="7734300" cy="4011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Arrays and strings can be accessed as slices, just like in Python!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477EA-5F1A-4FE6-BDEA-61AE3886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53217-6375-408F-8CB6-40B78B77A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747BD-D98F-4A50-B284-91C4414AD781}"/>
              </a:ext>
            </a:extLst>
          </p:cNvPr>
          <p:cNvSpPr txBox="1"/>
          <p:nvPr/>
        </p:nvSpPr>
        <p:spPr>
          <a:xfrm>
            <a:off x="2546193" y="1833086"/>
            <a:ext cx="4026213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::from(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"Hello World"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slicey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&amp;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[..5]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dicey = &amp;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[1..5]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chicken_spicy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&amp;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[6..]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"{} {} {}"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slicey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dicey,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chicken_spicy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 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5D0AE-8AF0-4C39-A27F-B863D5A22F46}"/>
              </a:ext>
            </a:extLst>
          </p:cNvPr>
          <p:cNvSpPr txBox="1"/>
          <p:nvPr/>
        </p:nvSpPr>
        <p:spPr>
          <a:xfrm>
            <a:off x="2546193" y="3442696"/>
            <a:ext cx="4026213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ello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374614-8759-4026-986F-FC10CDF7A2DE}"/>
              </a:ext>
            </a:extLst>
          </p:cNvPr>
          <p:cNvSpPr txBox="1">
            <a:spLocks/>
          </p:cNvSpPr>
          <p:nvPr/>
        </p:nvSpPr>
        <p:spPr bwMode="auto">
          <a:xfrm>
            <a:off x="704850" y="3877948"/>
            <a:ext cx="7734300" cy="40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Technically, all string literals are slices – the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str</a:t>
            </a:r>
            <a:r>
              <a:rPr lang="en-US" dirty="0"/>
              <a:t> type.</a:t>
            </a:r>
          </a:p>
        </p:txBody>
      </p:sp>
    </p:spTree>
    <p:extLst>
      <p:ext uri="{BB962C8B-B14F-4D97-AF65-F5344CB8AC3E}">
        <p14:creationId xmlns:p14="http://schemas.microsoft.com/office/powerpoint/2010/main" val="237473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B1D2DC-3AA7-419F-ABD2-3A54990F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53" y="1475176"/>
            <a:ext cx="8449293" cy="4605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work directly with pointers (e.g., for bindings) using “unsafe” blocks.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83B9A7-0920-492F-924E-886425E0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Unsafe Blocks &amp; Pointers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A2576-7C67-46DB-9FE4-6A2F0B5F4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D93C2-9994-48FF-A4EC-9A3E6E964054}"/>
              </a:ext>
            </a:extLst>
          </p:cNvPr>
          <p:cNvSpPr txBox="1"/>
          <p:nvPr/>
        </p:nvSpPr>
        <p:spPr>
          <a:xfrm>
            <a:off x="1092290" y="2005595"/>
            <a:ext cx="2630624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mut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= 5;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r1 = &amp;num as *</a:t>
            </a:r>
            <a:r>
              <a:rPr lang="pt-BR" sz="1000" dirty="0">
                <a:solidFill>
                  <a:srgbClr val="FFFF00"/>
                </a:solidFill>
                <a:latin typeface="Consolas" panose="020B0609020204030204" pitchFamily="49" charset="0"/>
              </a:rPr>
              <a:t>const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i32;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r2 = &amp;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mut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as *</a:t>
            </a:r>
            <a:r>
              <a:rPr lang="pt-BR" sz="1000" dirty="0">
                <a:solidFill>
                  <a:srgbClr val="FFFF00"/>
                </a:solidFill>
                <a:latin typeface="Consolas" panose="020B0609020204030204" pitchFamily="49" charset="0"/>
              </a:rPr>
              <a:t>mut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i32;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FFFF00"/>
                </a:solidFill>
                <a:latin typeface="Consolas" panose="020B0609020204030204" pitchFamily="49" charset="0"/>
              </a:rPr>
              <a:t>unsafe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FF00"/>
                </a:solidFill>
                <a:latin typeface="Consolas" panose="020B0609020204030204" pitchFamily="49" charset="0"/>
              </a:rPr>
              <a:t>"r1 is: {}"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*r1);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FF00"/>
                </a:solidFill>
                <a:latin typeface="Consolas" panose="020B0609020204030204" pitchFamily="49" charset="0"/>
              </a:rPr>
              <a:t>"r2 is: {}"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*r2);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37F50-AB7F-4F1B-B5B7-7A5A26FF2E46}"/>
              </a:ext>
            </a:extLst>
          </p:cNvPr>
          <p:cNvSpPr txBox="1"/>
          <p:nvPr/>
        </p:nvSpPr>
        <p:spPr>
          <a:xfrm>
            <a:off x="3875313" y="2008914"/>
            <a:ext cx="4527469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 std::slice;</a:t>
            </a:r>
            <a:endParaRPr lang="en-US" sz="1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let mut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my_array: [i32; 10] = [1,2,3,4,5,6,7,8,9,10];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 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ptr = &amp;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mut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my_array[0] as *</a:t>
            </a:r>
            <a:r>
              <a:rPr lang="pt-BR" sz="1000" dirty="0">
                <a:solidFill>
                  <a:srgbClr val="FFFF00"/>
                </a:solidFill>
                <a:latin typeface="Consolas" panose="020B0609020204030204" pitchFamily="49" charset="0"/>
              </a:rPr>
              <a:t>mut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i32;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let 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buffer = unsafe { slice::from_raw_parts_mut(ptr, 10) };</a:t>
            </a:r>
          </a:p>
          <a:p>
            <a:endParaRPr lang="pt-B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entry in buffer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rgbClr val="00FF00"/>
                </a:solidFill>
                <a:latin typeface="Consolas" panose="020B0609020204030204" pitchFamily="49" charset="0"/>
              </a:rPr>
              <a:t>"Value: {}"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entry);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F8D0398-8BC8-43BD-9396-3CF0EF1D6C4B}"/>
              </a:ext>
            </a:extLst>
          </p:cNvPr>
          <p:cNvSpPr txBox="1">
            <a:spLocks/>
          </p:cNvSpPr>
          <p:nvPr/>
        </p:nvSpPr>
        <p:spPr bwMode="auto">
          <a:xfrm>
            <a:off x="347352" y="4303442"/>
            <a:ext cx="8449293" cy="46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n-US" dirty="0"/>
              <a:t>Though less common, pointer arithmetic is also available – see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offset()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1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67157</TotalTime>
  <Words>1307</Words>
  <Application>Microsoft Office PowerPoint</Application>
  <PresentationFormat>On-screen Show (16:9)</PresentationFormat>
  <Paragraphs>236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</vt:lpstr>
      <vt:lpstr>Consolas</vt:lpstr>
      <vt:lpstr>Rockwell</vt:lpstr>
      <vt:lpstr>Times New Roman</vt:lpstr>
      <vt:lpstr>Wingdings</vt:lpstr>
      <vt:lpstr>PNE Theme Slide Deck</vt:lpstr>
      <vt:lpstr>Rust</vt:lpstr>
      <vt:lpstr>Rust: C-Family, Ownership-Based</vt:lpstr>
      <vt:lpstr>General Syntax</vt:lpstr>
      <vt:lpstr>Rust: CHECK EVERYTHING</vt:lpstr>
      <vt:lpstr>Sharing Through Borrowing</vt:lpstr>
      <vt:lpstr>Built-In Types</vt:lpstr>
      <vt:lpstr>Slices</vt:lpstr>
      <vt:lpstr>Unsafe Blocks &amp; Pointers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1495</cp:revision>
  <cp:lastPrinted>2014-01-31T19:29:42Z</cp:lastPrinted>
  <dcterms:created xsi:type="dcterms:W3CDTF">2013-09-18T13:46:37Z</dcterms:created>
  <dcterms:modified xsi:type="dcterms:W3CDTF">2024-03-30T23:40:26Z</dcterms:modified>
</cp:coreProperties>
</file>